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3/9/2014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3/9/2014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LASE%204%20DE%20PRINCIPIOS/taller%20para%20estudiantes.docx" TargetMode="External"/><Relationship Id="rId2" Type="http://schemas.openxmlformats.org/officeDocument/2006/relationships/hyperlink" Target="http://www.youtube.com/watch?v=Tn8FyfS_hNs&amp;feature=relate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514847"/>
            <a:ext cx="4514792" cy="775271"/>
          </a:xfrm>
        </p:spPr>
        <p:style>
          <a:lnRef idx="0">
            <a:schemeClr val="accent2"/>
          </a:lnRef>
          <a:fillRef idx="3">
            <a:schemeClr val="accent2"/>
          </a:fillRef>
          <a:effectRef idx="3">
            <a:schemeClr val="accent2"/>
          </a:effectRef>
          <a:fontRef idx="minor">
            <a:schemeClr val="lt1"/>
          </a:fontRef>
        </p:style>
        <p:txBody>
          <a:bodyPr/>
          <a:lstStyle/>
          <a:p>
            <a:pPr algn="ctr"/>
            <a:r>
              <a:rPr lang="es-CO" dirty="0" smtClean="0"/>
              <a:t>SISTEMAS DIGITALES</a:t>
            </a:r>
            <a:endParaRPr lang="es-CO" dirty="0"/>
          </a:p>
        </p:txBody>
      </p:sp>
      <p:sp>
        <p:nvSpPr>
          <p:cNvPr id="3" name="Subtítulo 2"/>
          <p:cNvSpPr>
            <a:spLocks noGrp="1"/>
          </p:cNvSpPr>
          <p:nvPr>
            <p:ph type="subTitle" idx="1"/>
          </p:nvPr>
        </p:nvSpPr>
        <p:spPr>
          <a:xfrm>
            <a:off x="1507067" y="4050833"/>
            <a:ext cx="7766936" cy="1765081"/>
          </a:xfrm>
        </p:spPr>
        <p:txBody>
          <a:bodyPr>
            <a:normAutofit lnSpcReduction="10000"/>
          </a:bodyPr>
          <a:lstStyle/>
          <a:p>
            <a:pPr algn="just">
              <a:lnSpc>
                <a:spcPct val="160000"/>
              </a:lnSpc>
            </a:pPr>
            <a:r>
              <a:rPr lang="es-CO" b="1" dirty="0">
                <a:solidFill>
                  <a:schemeClr val="tx1"/>
                </a:solidFill>
                <a:latin typeface="Arial" panose="020B0604020202020204" pitchFamily="34" charset="0"/>
                <a:cs typeface="Arial" panose="020B0604020202020204" pitchFamily="34" charset="0"/>
              </a:rPr>
              <a:t>Los circuitos electrónicos se pueden dividir en dos amplias categorías: digitales y analógicos. La electrónica digital utiliza magnitudes con valores discretos, mientras que la electrónica analógica emplea magnitudes con valores continuos.</a:t>
            </a:r>
          </a:p>
        </p:txBody>
      </p:sp>
      <p:sp>
        <p:nvSpPr>
          <p:cNvPr id="5" name="CuadroTexto 4"/>
          <p:cNvSpPr txBox="1"/>
          <p:nvPr/>
        </p:nvSpPr>
        <p:spPr>
          <a:xfrm>
            <a:off x="1441165" y="3418703"/>
            <a:ext cx="2290120" cy="369332"/>
          </a:xfrm>
          <a:prstGeom prst="rect">
            <a:avLst/>
          </a:prstGeom>
          <a:noFill/>
        </p:spPr>
        <p:txBody>
          <a:bodyPr wrap="square" rtlCol="0">
            <a:spAutoFit/>
          </a:bodyPr>
          <a:lstStyle/>
          <a:p>
            <a:r>
              <a:rPr lang="es-CO" b="1" dirty="0">
                <a:latin typeface="Arial" panose="020B0604020202020204" pitchFamily="34" charset="0"/>
                <a:cs typeface="Arial" panose="020B0604020202020204" pitchFamily="34" charset="0"/>
              </a:rPr>
              <a:t>INTRODUCCION </a:t>
            </a: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9524" y="235607"/>
            <a:ext cx="3333750" cy="3333750"/>
          </a:xfrm>
          <a:prstGeom prst="rect">
            <a:avLst/>
          </a:prstGeom>
        </p:spPr>
      </p:pic>
    </p:spTree>
    <p:extLst>
      <p:ext uri="{BB962C8B-B14F-4D97-AF65-F5344CB8AC3E}">
        <p14:creationId xmlns:p14="http://schemas.microsoft.com/office/powerpoint/2010/main" val="1467814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2595" y="634314"/>
            <a:ext cx="8410832" cy="1320800"/>
          </a:xfrm>
          <a:ln/>
        </p:spPr>
        <p:style>
          <a:lnRef idx="2">
            <a:schemeClr val="accent2">
              <a:shade val="50000"/>
            </a:schemeClr>
          </a:lnRef>
          <a:fillRef idx="1">
            <a:schemeClr val="accent2"/>
          </a:fillRef>
          <a:effectRef idx="0">
            <a:schemeClr val="accent2"/>
          </a:effectRef>
          <a:fontRef idx="minor">
            <a:schemeClr val="lt1"/>
          </a:fontRef>
        </p:style>
        <p:txBody>
          <a:bodyPr/>
          <a:lstStyle/>
          <a:p>
            <a:r>
              <a:rPr lang="es-CO" dirty="0" smtClean="0"/>
              <a:t>SISTEMA DIGITAL</a:t>
            </a:r>
            <a:endParaRPr lang="es-CO" dirty="0"/>
          </a:p>
        </p:txBody>
      </p:sp>
      <p:sp>
        <p:nvSpPr>
          <p:cNvPr id="3" name="Marcador de contenido 2"/>
          <p:cNvSpPr>
            <a:spLocks noGrp="1"/>
          </p:cNvSpPr>
          <p:nvPr>
            <p:ph idx="1"/>
          </p:nvPr>
        </p:nvSpPr>
        <p:spPr>
          <a:xfrm>
            <a:off x="782595" y="2144114"/>
            <a:ext cx="4586644" cy="3880773"/>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lgn="just">
              <a:lnSpc>
                <a:spcPct val="160000"/>
              </a:lnSpc>
              <a:buNone/>
            </a:pPr>
            <a:r>
              <a:rPr lang="es-CO" b="1" dirty="0" smtClean="0">
                <a:solidFill>
                  <a:schemeClr val="tx1"/>
                </a:solidFill>
                <a:latin typeface="Arial" panose="020B0604020202020204" pitchFamily="34" charset="0"/>
                <a:cs typeface="Arial" panose="020B0604020202020204" pitchFamily="34" charset="0"/>
              </a:rPr>
              <a:t>Es </a:t>
            </a:r>
            <a:r>
              <a:rPr lang="es-CO" b="1" dirty="0">
                <a:solidFill>
                  <a:schemeClr val="tx1"/>
                </a:solidFill>
                <a:latin typeface="Arial" panose="020B0604020202020204" pitchFamily="34" charset="0"/>
                <a:cs typeface="Arial" panose="020B0604020202020204" pitchFamily="34" charset="0"/>
              </a:rPr>
              <a:t>cualquier dispositivo destinado a la generación, transmisión, procesamiento o almacenamiento de señales digitales. También un sistema digital es una combinación de dispositivos diseñado para manipular cantidades físicas o información que estén representadas en forma digital; es decir, que sólo puedan tomar valores discretos</a:t>
            </a:r>
            <a:r>
              <a:rPr lang="es-CO" b="1" dirty="0" smtClean="0">
                <a:solidFill>
                  <a:schemeClr val="tx1"/>
                </a:solidFill>
                <a:latin typeface="Arial" panose="020B0604020202020204" pitchFamily="34" charset="0"/>
                <a:cs typeface="Arial" panose="020B0604020202020204" pitchFamily="34" charset="0"/>
              </a:rPr>
              <a:t>.</a:t>
            </a:r>
          </a:p>
          <a:p>
            <a:pPr marL="0" indent="0" algn="just">
              <a:lnSpc>
                <a:spcPct val="160000"/>
              </a:lnSpc>
              <a:buNone/>
            </a:pPr>
            <a:r>
              <a:rPr lang="es-CO" b="1" dirty="0">
                <a:solidFill>
                  <a:schemeClr val="tx1"/>
                </a:solidFill>
                <a:latin typeface="Arial" panose="020B0604020202020204" pitchFamily="34" charset="0"/>
                <a:cs typeface="Arial" panose="020B0604020202020204" pitchFamily="34" charset="0"/>
              </a:rPr>
              <a:t>La mayoría de las veces estos dispositivos son electrónicos, pero también pueden ser mecánicos, magnéticos o neumáticos.</a:t>
            </a:r>
          </a:p>
          <a:p>
            <a:pPr marL="0" indent="0" algn="just">
              <a:lnSpc>
                <a:spcPct val="160000"/>
              </a:lnSpc>
              <a:buNone/>
            </a:pPr>
            <a:endParaRPr lang="es-CO" b="1" dirty="0">
              <a:solidFill>
                <a:schemeClr val="tx1"/>
              </a:solidFill>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5689128" y="2799654"/>
            <a:ext cx="3504299" cy="2299567"/>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1486022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s-CO" dirty="0" smtClean="0"/>
              <a:t>Tipos de Sistemas Digitales</a:t>
            </a:r>
            <a:endParaRPr lang="es-CO" dirty="0"/>
          </a:p>
        </p:txBody>
      </p:sp>
      <p:sp>
        <p:nvSpPr>
          <p:cNvPr id="3" name="Marcador de contenido 2"/>
          <p:cNvSpPr>
            <a:spLocks noGrp="1"/>
          </p:cNvSpPr>
          <p:nvPr>
            <p:ph idx="1"/>
          </p:nvPr>
        </p:nvSpPr>
        <p:spPr/>
        <p:txBody>
          <a:bodyPr/>
          <a:lstStyle/>
          <a:p>
            <a:pPr marL="0" indent="0" algn="just">
              <a:buNone/>
            </a:pPr>
            <a:endParaRPr lang="es-CO" dirty="0" smtClean="0"/>
          </a:p>
          <a:p>
            <a:pPr algn="just"/>
            <a:r>
              <a:rPr lang="es-CO" b="1" dirty="0" smtClean="0">
                <a:solidFill>
                  <a:schemeClr val="tx1"/>
                </a:solidFill>
                <a:latin typeface="Arial" panose="020B0604020202020204" pitchFamily="34" charset="0"/>
                <a:cs typeface="Arial" panose="020B0604020202020204" pitchFamily="34" charset="0"/>
              </a:rPr>
              <a:t>Sistemas </a:t>
            </a:r>
            <a:r>
              <a:rPr lang="es-CO" b="1" dirty="0">
                <a:solidFill>
                  <a:schemeClr val="tx1"/>
                </a:solidFill>
                <a:latin typeface="Arial" panose="020B0604020202020204" pitchFamily="34" charset="0"/>
                <a:cs typeface="Arial" panose="020B0604020202020204" pitchFamily="34" charset="0"/>
              </a:rPr>
              <a:t>digitales combinacionales: </a:t>
            </a:r>
            <a:r>
              <a:rPr lang="es-CO" dirty="0">
                <a:solidFill>
                  <a:schemeClr val="tx1"/>
                </a:solidFill>
                <a:latin typeface="Arial" panose="020B0604020202020204" pitchFamily="34" charset="0"/>
                <a:cs typeface="Arial" panose="020B0604020202020204" pitchFamily="34" charset="0"/>
              </a:rPr>
              <a:t>Son aquellos en los que la salida del sistema sólo depende de la entrada presente. Por lo tanto, no necesita módulos de memoria, ya que la salida no depende de entradas previas.</a:t>
            </a:r>
          </a:p>
          <a:p>
            <a:pPr algn="just"/>
            <a:r>
              <a:rPr lang="es-CO" b="1" dirty="0">
                <a:solidFill>
                  <a:schemeClr val="tx1"/>
                </a:solidFill>
                <a:latin typeface="Arial" panose="020B0604020202020204" pitchFamily="34" charset="0"/>
                <a:cs typeface="Arial" panose="020B0604020202020204" pitchFamily="34" charset="0"/>
              </a:rPr>
              <a:t>	Sistemas digitales secuenciales: </a:t>
            </a:r>
            <a:r>
              <a:rPr lang="es-CO" dirty="0">
                <a:solidFill>
                  <a:schemeClr val="tx1"/>
                </a:solidFill>
                <a:latin typeface="Arial" panose="020B0604020202020204" pitchFamily="34" charset="0"/>
                <a:cs typeface="Arial" panose="020B0604020202020204" pitchFamily="34" charset="0"/>
              </a:rPr>
              <a:t>La salida depende de la entrada actual y de las entradas anteriores. Esta clase de sistemas necesitan elementos de memoria que recojan la información de la 'historia pasada' del sistema.</a:t>
            </a:r>
          </a:p>
          <a:p>
            <a:pPr marL="0" indent="0" algn="just">
              <a:buNone/>
            </a:pPr>
            <a:endParaRPr lang="es-CO" dirty="0" smtClean="0">
              <a:solidFill>
                <a:schemeClr val="tx1"/>
              </a:solidFill>
              <a:latin typeface="Arial" panose="020B0604020202020204" pitchFamily="34" charset="0"/>
              <a:cs typeface="Arial" panose="020B0604020202020204" pitchFamily="34" charset="0"/>
            </a:endParaRPr>
          </a:p>
          <a:p>
            <a:pPr marL="0" indent="0" algn="just">
              <a:buNone/>
            </a:pPr>
            <a:r>
              <a:rPr lang="es-CO" sz="1600" dirty="0" smtClean="0">
                <a:solidFill>
                  <a:schemeClr val="tx1"/>
                </a:solidFill>
                <a:latin typeface="Arial" panose="020B0604020202020204" pitchFamily="34" charset="0"/>
                <a:cs typeface="Arial" panose="020B0604020202020204" pitchFamily="34" charset="0"/>
              </a:rPr>
              <a:t>Para </a:t>
            </a:r>
            <a:r>
              <a:rPr lang="es-CO" sz="1600" dirty="0">
                <a:solidFill>
                  <a:schemeClr val="tx1"/>
                </a:solidFill>
                <a:latin typeface="Arial" panose="020B0604020202020204" pitchFamily="34" charset="0"/>
                <a:cs typeface="Arial" panose="020B0604020202020204" pitchFamily="34" charset="0"/>
              </a:rPr>
              <a:t>la implementación de los circuitos digitales, se utilizan puertas lógicas (AND, OR y NOT) y transistores. Estas puertas siguen el comportamiento de algunas funciones booleanas.</a:t>
            </a:r>
          </a:p>
        </p:txBody>
      </p:sp>
    </p:spTree>
    <p:extLst>
      <p:ext uri="{BB962C8B-B14F-4D97-AF65-F5344CB8AC3E}">
        <p14:creationId xmlns:p14="http://schemas.microsoft.com/office/powerpoint/2010/main" val="415679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s-CO" dirty="0" smtClean="0"/>
              <a:t>SISTEMA ANALOGO</a:t>
            </a:r>
            <a:endParaRPr lang="es-CO" dirty="0"/>
          </a:p>
        </p:txBody>
      </p:sp>
      <p:sp>
        <p:nvSpPr>
          <p:cNvPr id="3" name="Marcador de contenido 2"/>
          <p:cNvSpPr>
            <a:spLocks noGrp="1"/>
          </p:cNvSpPr>
          <p:nvPr>
            <p:ph idx="1"/>
          </p:nvPr>
        </p:nvSpPr>
        <p:spPr>
          <a:xfrm>
            <a:off x="677334" y="2135876"/>
            <a:ext cx="4380698" cy="3880773"/>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lgn="just">
              <a:lnSpc>
                <a:spcPct val="150000"/>
              </a:lnSpc>
              <a:buNone/>
            </a:pPr>
            <a:endParaRPr lang="es-CO" sz="2000" b="1" dirty="0" smtClean="0">
              <a:solidFill>
                <a:schemeClr val="tx1"/>
              </a:solidFill>
              <a:latin typeface="Arial" panose="020B0604020202020204" pitchFamily="34" charset="0"/>
              <a:cs typeface="Arial" panose="020B0604020202020204" pitchFamily="34" charset="0"/>
            </a:endParaRPr>
          </a:p>
          <a:p>
            <a:pPr marL="0" indent="0" algn="just">
              <a:lnSpc>
                <a:spcPct val="150000"/>
              </a:lnSpc>
              <a:buNone/>
            </a:pPr>
            <a:r>
              <a:rPr lang="es-CO" sz="2000" b="1" dirty="0" smtClean="0">
                <a:solidFill>
                  <a:schemeClr val="tx1"/>
                </a:solidFill>
                <a:latin typeface="Arial" panose="020B0604020202020204" pitchFamily="34" charset="0"/>
                <a:cs typeface="Arial" panose="020B0604020202020204" pitchFamily="34" charset="0"/>
              </a:rPr>
              <a:t>Se </a:t>
            </a:r>
            <a:r>
              <a:rPr lang="es-CO" sz="2000" b="1" dirty="0">
                <a:solidFill>
                  <a:schemeClr val="tx1"/>
                </a:solidFill>
                <a:latin typeface="Arial" panose="020B0604020202020204" pitchFamily="34" charset="0"/>
                <a:cs typeface="Arial" panose="020B0604020202020204" pitchFamily="34" charset="0"/>
              </a:rPr>
              <a:t>dice que un sistema es analógico cuando las magnitudes de la señal se representan mediante variables continuas, esto es análogas a las magnitudes que dan lugar a la generación de esta señal. Un sistema analógico contiene dispositivos que manipulan cantidades físicas representadas en forma analógica. En un sistema de este tipo, las cantidades varían sobre un intervalo continuo de valores.</a:t>
            </a:r>
          </a:p>
        </p:txBody>
      </p:sp>
      <p:pic>
        <p:nvPicPr>
          <p:cNvPr id="4" name="Imagen 3"/>
          <p:cNvPicPr>
            <a:picLocks noChangeAspect="1"/>
          </p:cNvPicPr>
          <p:nvPr/>
        </p:nvPicPr>
        <p:blipFill>
          <a:blip r:embed="rId2"/>
          <a:stretch>
            <a:fillRect/>
          </a:stretch>
        </p:blipFill>
        <p:spPr>
          <a:xfrm>
            <a:off x="5372356" y="2871349"/>
            <a:ext cx="3901646" cy="2409825"/>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1302475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4042947" cy="1320800"/>
          </a:xfrm>
        </p:spPr>
        <p:style>
          <a:lnRef idx="2">
            <a:schemeClr val="accent2">
              <a:shade val="50000"/>
            </a:schemeClr>
          </a:lnRef>
          <a:fillRef idx="1">
            <a:schemeClr val="accent2"/>
          </a:fillRef>
          <a:effectRef idx="0">
            <a:schemeClr val="accent2"/>
          </a:effectRef>
          <a:fontRef idx="minor">
            <a:schemeClr val="lt1"/>
          </a:fontRef>
        </p:style>
        <p:txBody>
          <a:bodyPr/>
          <a:lstStyle/>
          <a:p>
            <a:r>
              <a:rPr lang="es-CO" dirty="0" smtClean="0"/>
              <a:t>CONCLUSION</a:t>
            </a:r>
            <a:br>
              <a:rPr lang="es-CO" dirty="0" smtClean="0"/>
            </a:br>
            <a:endParaRPr lang="es-CO" dirty="0"/>
          </a:p>
        </p:txBody>
      </p:sp>
      <p:sp>
        <p:nvSpPr>
          <p:cNvPr id="3" name="Marcador de contenido 2"/>
          <p:cNvSpPr>
            <a:spLocks noGrp="1"/>
          </p:cNvSpPr>
          <p:nvPr>
            <p:ph idx="1"/>
          </p:nvPr>
        </p:nvSpPr>
        <p:spPr>
          <a:xfrm>
            <a:off x="677334" y="2160589"/>
            <a:ext cx="4141801" cy="448734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r>
              <a:rPr lang="es-CO" sz="2400" b="1" dirty="0" smtClean="0">
                <a:solidFill>
                  <a:schemeClr val="tx1"/>
                </a:solidFill>
                <a:latin typeface="Arial" panose="020B0604020202020204" pitchFamily="34" charset="0"/>
                <a:cs typeface="Arial" panose="020B0604020202020204" pitchFamily="34" charset="0"/>
              </a:rPr>
              <a:t>Así</a:t>
            </a:r>
            <a:r>
              <a:rPr lang="es-CO" sz="2400" b="1" dirty="0">
                <a:solidFill>
                  <a:schemeClr val="tx1"/>
                </a:solidFill>
                <a:latin typeface="Arial" panose="020B0604020202020204" pitchFamily="34" charset="0"/>
                <a:cs typeface="Arial" panose="020B0604020202020204" pitchFamily="34" charset="0"/>
              </a:rPr>
              <a:t>, una magnitud analógica es aquella que toma valores continuos. </a:t>
            </a:r>
            <a:endParaRPr lang="es-CO" sz="2400" b="1" dirty="0" smtClean="0">
              <a:solidFill>
                <a:schemeClr val="tx1"/>
              </a:solidFill>
              <a:latin typeface="Arial" panose="020B0604020202020204" pitchFamily="34" charset="0"/>
              <a:cs typeface="Arial" panose="020B0604020202020204" pitchFamily="34" charset="0"/>
            </a:endParaRPr>
          </a:p>
          <a:p>
            <a:pPr marL="0" indent="0" algn="just">
              <a:buNone/>
            </a:pPr>
            <a:endParaRPr lang="es-CO" sz="2000" b="1" dirty="0" smtClean="0">
              <a:solidFill>
                <a:schemeClr val="tx1"/>
              </a:solidFill>
              <a:latin typeface="Arial" panose="020B0604020202020204" pitchFamily="34" charset="0"/>
              <a:cs typeface="Arial" panose="020B0604020202020204" pitchFamily="34" charset="0"/>
            </a:endParaRPr>
          </a:p>
          <a:p>
            <a:pPr marL="0" indent="0" algn="just">
              <a:buNone/>
            </a:pPr>
            <a:r>
              <a:rPr lang="es-CO" dirty="0">
                <a:solidFill>
                  <a:schemeClr val="tx1"/>
                </a:solidFill>
              </a:rPr>
              <a:t>La mayoría de las cosas que se pueden medir cuantitativamente aparecen en la naturaleza en forma analógica. Un ejemplo de ello es la temperatura: a lo largo de un día la temperatura no varía entre, por ejemplo, 20 </a:t>
            </a:r>
            <a:r>
              <a:rPr lang="es-CO" dirty="0" err="1">
                <a:solidFill>
                  <a:schemeClr val="tx1"/>
                </a:solidFill>
              </a:rPr>
              <a:t>ºC</a:t>
            </a:r>
            <a:r>
              <a:rPr lang="es-CO" dirty="0">
                <a:solidFill>
                  <a:schemeClr val="tx1"/>
                </a:solidFill>
              </a:rPr>
              <a:t> o 25 </a:t>
            </a:r>
            <a:r>
              <a:rPr lang="es-CO" dirty="0" err="1">
                <a:solidFill>
                  <a:schemeClr val="tx1"/>
                </a:solidFill>
              </a:rPr>
              <a:t>ºC</a:t>
            </a:r>
            <a:r>
              <a:rPr lang="es-CO" dirty="0">
                <a:solidFill>
                  <a:schemeClr val="tx1"/>
                </a:solidFill>
              </a:rPr>
              <a:t> de forma instantánea, sino que alcanza todos los infinitos valores que entre ese intervalo. Otros ejemplos de magnitudes analógicas son el tiempo, la presión, la distancia, el sonido.</a:t>
            </a:r>
            <a:br>
              <a:rPr lang="es-CO" dirty="0">
                <a:solidFill>
                  <a:schemeClr val="tx1"/>
                </a:solidFill>
              </a:rPr>
            </a:br>
            <a:endParaRPr lang="es-CO" dirty="0">
              <a:solidFill>
                <a:schemeClr val="tx1"/>
              </a:solidFill>
            </a:endParaRPr>
          </a:p>
        </p:txBody>
      </p:sp>
      <p:pic>
        <p:nvPicPr>
          <p:cNvPr id="4" name="Imagen 3"/>
          <p:cNvPicPr>
            <a:picLocks noChangeAspect="1"/>
          </p:cNvPicPr>
          <p:nvPr/>
        </p:nvPicPr>
        <p:blipFill>
          <a:blip r:embed="rId2"/>
          <a:stretch>
            <a:fillRect/>
          </a:stretch>
        </p:blipFill>
        <p:spPr>
          <a:xfrm>
            <a:off x="8682344" y="4203227"/>
            <a:ext cx="3451991" cy="2444708"/>
          </a:xfrm>
          <a:prstGeom prst="rect">
            <a:avLst/>
          </a:prstGeom>
        </p:spPr>
      </p:pic>
      <p:sp>
        <p:nvSpPr>
          <p:cNvPr id="5" name="CuadroTexto 4"/>
          <p:cNvSpPr txBox="1"/>
          <p:nvPr/>
        </p:nvSpPr>
        <p:spPr>
          <a:xfrm>
            <a:off x="5082577" y="2493977"/>
            <a:ext cx="3336324" cy="415395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90000"/>
              </a:lnSpc>
              <a:spcBef>
                <a:spcPts val="1000"/>
              </a:spcBef>
              <a:buClr>
                <a:schemeClr val="accent1"/>
              </a:buClr>
              <a:buSzPct val="80000"/>
              <a:buFont typeface="Wingdings 3" charset="2"/>
            </a:pPr>
            <a:r>
              <a:rPr lang="es-CO" sz="2200" b="1" dirty="0">
                <a:latin typeface="Arial" panose="020B0604020202020204" pitchFamily="34" charset="0"/>
                <a:cs typeface="Arial" panose="020B0604020202020204" pitchFamily="34" charset="0"/>
              </a:rPr>
              <a:t>Señal Analógica</a:t>
            </a:r>
          </a:p>
          <a:p>
            <a:pPr>
              <a:lnSpc>
                <a:spcPct val="90000"/>
              </a:lnSpc>
              <a:spcBef>
                <a:spcPts val="1000"/>
              </a:spcBef>
              <a:buClr>
                <a:schemeClr val="accent1"/>
              </a:buClr>
              <a:buSzPct val="80000"/>
              <a:buFont typeface="Wingdings 3" charset="2"/>
            </a:pPr>
            <a:r>
              <a:rPr lang="es-CO" sz="2200" b="1" dirty="0">
                <a:latin typeface="Arial" panose="020B0604020202020204" pitchFamily="34" charset="0"/>
                <a:cs typeface="Arial" panose="020B0604020202020204" pitchFamily="34" charset="0"/>
              </a:rPr>
              <a:t> </a:t>
            </a:r>
          </a:p>
          <a:p>
            <a:pPr algn="just"/>
            <a:r>
              <a:rPr lang="es-CO" dirty="0"/>
              <a:t>E</a:t>
            </a:r>
            <a:r>
              <a:rPr lang="es-CO" dirty="0" smtClean="0"/>
              <a:t>s </a:t>
            </a:r>
            <a:r>
              <a:rPr lang="es-CO" dirty="0"/>
              <a:t>un voltaje o corriente que varía suave y continuamente. Una onda senoidal es una señal analógica de una sola frecuencia. Los voltajes de la voz y del video son señales analógicas que varían de acuerdo con el sonido o variaciones de la luz que corresponden a la información que se está transmitiendo.</a:t>
            </a:r>
          </a:p>
          <a:p>
            <a:r>
              <a:rPr lang="es-CO" dirty="0"/>
              <a:t> </a:t>
            </a:r>
          </a:p>
        </p:txBody>
      </p:sp>
    </p:spTree>
    <p:extLst>
      <p:ext uri="{BB962C8B-B14F-4D97-AF65-F5344CB8AC3E}">
        <p14:creationId xmlns:p14="http://schemas.microsoft.com/office/powerpoint/2010/main" val="1350099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CONCLUSION</a:t>
            </a:r>
            <a:endParaRPr lang="es-CO" dirty="0"/>
          </a:p>
        </p:txBody>
      </p:sp>
      <p:sp>
        <p:nvSpPr>
          <p:cNvPr id="3" name="Marcador de contenido 2"/>
          <p:cNvSpPr>
            <a:spLocks noGrp="1"/>
          </p:cNvSpPr>
          <p:nvPr>
            <p:ph idx="1"/>
          </p:nvPr>
        </p:nvSpPr>
        <p:spPr>
          <a:xfrm>
            <a:off x="4672685" y="1649842"/>
            <a:ext cx="3598104" cy="4404968"/>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r>
              <a:rPr lang="es-CO" b="1" dirty="0">
                <a:solidFill>
                  <a:schemeClr val="tx1"/>
                </a:solidFill>
                <a:latin typeface="Arial" panose="020B0604020202020204" pitchFamily="34" charset="0"/>
                <a:cs typeface="Arial" panose="020B0604020202020204" pitchFamily="34" charset="0"/>
              </a:rPr>
              <a:t>Una magnitud digital es aquella que toma un conjunto de valores discretos</a:t>
            </a:r>
            <a:r>
              <a:rPr lang="es-CO" b="1" dirty="0" smtClean="0">
                <a:solidFill>
                  <a:schemeClr val="tx1"/>
                </a:solidFill>
                <a:latin typeface="Arial" panose="020B0604020202020204" pitchFamily="34" charset="0"/>
                <a:cs typeface="Arial" panose="020B0604020202020204" pitchFamily="34" charset="0"/>
              </a:rPr>
              <a:t>.</a:t>
            </a:r>
          </a:p>
          <a:p>
            <a:endParaRPr lang="es-CO" b="1" dirty="0">
              <a:solidFill>
                <a:schemeClr val="tx1"/>
              </a:solidFill>
              <a:latin typeface="Arial" panose="020B0604020202020204" pitchFamily="34" charset="0"/>
              <a:cs typeface="Arial" panose="020B0604020202020204" pitchFamily="34" charset="0"/>
            </a:endParaRPr>
          </a:p>
          <a:p>
            <a:pPr marL="0" indent="0">
              <a:buNone/>
            </a:pPr>
            <a:r>
              <a:rPr lang="es-CO" b="1" dirty="0">
                <a:solidFill>
                  <a:schemeClr val="tx1"/>
                </a:solidFill>
                <a:latin typeface="Arial" panose="020B0604020202020204" pitchFamily="34" charset="0"/>
                <a:cs typeface="Arial" panose="020B0604020202020204" pitchFamily="34" charset="0"/>
              </a:rPr>
              <a:t>Señal Digital</a:t>
            </a:r>
          </a:p>
          <a:p>
            <a:pPr marL="0" indent="0">
              <a:buNone/>
            </a:pPr>
            <a:r>
              <a:rPr lang="es-CO" b="1" dirty="0">
                <a:solidFill>
                  <a:schemeClr val="tx1"/>
                </a:solidFill>
                <a:latin typeface="Arial" panose="020B0604020202020204" pitchFamily="34" charset="0"/>
                <a:cs typeface="Arial" panose="020B0604020202020204" pitchFamily="34" charset="0"/>
              </a:rPr>
              <a:t> </a:t>
            </a:r>
          </a:p>
          <a:p>
            <a:pPr marL="0" indent="0" algn="just">
              <a:buNone/>
            </a:pPr>
            <a:r>
              <a:rPr lang="es-CO" dirty="0">
                <a:solidFill>
                  <a:schemeClr val="dk1"/>
                </a:solidFill>
              </a:rPr>
              <a:t>Las señales digitales, en contraste con las señales analógicas, no varían en forma continua, sino que cambian en pasos o en incrementos discretos. La mayoría de las señales digitales utilizan códigos binarios o de dos estados.( ceros y unos )....</a:t>
            </a:r>
          </a:p>
          <a:p>
            <a:pPr marL="0" indent="0" algn="just">
              <a:buNone/>
            </a:pPr>
            <a:r>
              <a:rPr lang="es-CO" dirty="0">
                <a:solidFill>
                  <a:schemeClr val="dk1"/>
                </a:solidFill>
              </a:rPr>
              <a:t> </a:t>
            </a:r>
          </a:p>
          <a:p>
            <a:endParaRPr lang="es-CO" dirty="0"/>
          </a:p>
        </p:txBody>
      </p:sp>
      <p:pic>
        <p:nvPicPr>
          <p:cNvPr id="4" name="Imagen 3"/>
          <p:cNvPicPr>
            <a:picLocks noChangeAspect="1"/>
          </p:cNvPicPr>
          <p:nvPr/>
        </p:nvPicPr>
        <p:blipFill>
          <a:blip r:embed="rId2"/>
          <a:stretch>
            <a:fillRect/>
          </a:stretch>
        </p:blipFill>
        <p:spPr>
          <a:xfrm>
            <a:off x="8649917" y="4411591"/>
            <a:ext cx="3542083" cy="2334970"/>
          </a:xfrm>
          <a:prstGeom prst="rect">
            <a:avLst/>
          </a:prstGeom>
        </p:spPr>
      </p:pic>
    </p:spTree>
    <p:extLst>
      <p:ext uri="{BB962C8B-B14F-4D97-AF65-F5344CB8AC3E}">
        <p14:creationId xmlns:p14="http://schemas.microsoft.com/office/powerpoint/2010/main" val="365234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CO" dirty="0" smtClean="0"/>
              <a:t>Video</a:t>
            </a:r>
          </a:p>
          <a:p>
            <a:r>
              <a:rPr lang="es-CO" dirty="0">
                <a:hlinkClick r:id="rId2"/>
              </a:rPr>
              <a:t>http://</a:t>
            </a:r>
            <a:r>
              <a:rPr lang="es-CO" dirty="0" smtClean="0">
                <a:hlinkClick r:id="rId2"/>
              </a:rPr>
              <a:t>www.youtube.com/watch?v=Tn8FyfS_hNs&amp;feature=related</a:t>
            </a:r>
            <a:endParaRPr lang="es-CO" dirty="0" smtClean="0"/>
          </a:p>
          <a:p>
            <a:r>
              <a:rPr lang="es-CO" dirty="0" smtClean="0">
                <a:hlinkClick r:id="rId3" action="ppaction://hlinkfile"/>
              </a:rPr>
              <a:t>Taller</a:t>
            </a:r>
            <a:endParaRPr lang="es-CO" dirty="0"/>
          </a:p>
        </p:txBody>
      </p:sp>
    </p:spTree>
    <p:extLst>
      <p:ext uri="{BB962C8B-B14F-4D97-AF65-F5344CB8AC3E}">
        <p14:creationId xmlns:p14="http://schemas.microsoft.com/office/powerpoint/2010/main" val="94657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71</TotalTime>
  <Words>443</Words>
  <Application>Microsoft Office PowerPoint</Application>
  <PresentationFormat>Panorámica</PresentationFormat>
  <Paragraphs>33</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Trebuchet MS</vt:lpstr>
      <vt:lpstr>Wingdings 3</vt:lpstr>
      <vt:lpstr>Faceta</vt:lpstr>
      <vt:lpstr>SISTEMAS DIGITALES</vt:lpstr>
      <vt:lpstr>SISTEMA DIGITAL</vt:lpstr>
      <vt:lpstr>Tipos de Sistemas Digitales</vt:lpstr>
      <vt:lpstr>SISTEMA ANALOGO</vt:lpstr>
      <vt:lpstr>CONCLUSION </vt:lpstr>
      <vt:lpstr>CONCLUSION</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SISTEMAS DIGITALES</dc:title>
  <dc:creator>1-06</dc:creator>
  <cp:lastModifiedBy>omariogil</cp:lastModifiedBy>
  <cp:revision>11</cp:revision>
  <dcterms:created xsi:type="dcterms:W3CDTF">2013-03-07T21:03:54Z</dcterms:created>
  <dcterms:modified xsi:type="dcterms:W3CDTF">2014-03-10T01:36:55Z</dcterms:modified>
</cp:coreProperties>
</file>